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223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326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45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457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40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113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972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933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699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8398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3320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4140-8444-4200-A4B6-520E04825121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DFCAC-D20D-45FC-B24C-ECB881148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578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231" y="80963"/>
            <a:ext cx="529753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091" y="-1"/>
            <a:ext cx="7705971" cy="693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8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038" y="2368858"/>
            <a:ext cx="10311064" cy="255454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AU" sz="4000" dirty="0"/>
              <a:t>"For since death came through a man, the resurrection of the dead comes also through a man. For as in Adam all die, so in Christ all shall be made alive." 1 Corinthians 15:21- 22.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972" y="-31541"/>
            <a:ext cx="117971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#4.GOD </a:t>
            </a:r>
            <a:r>
              <a:rPr lang="en-AU" sz="4800" dirty="0">
                <a:solidFill>
                  <a:schemeClr val="bg1"/>
                </a:solidFill>
                <a:latin typeface="Bradley Hand ITC" panose="03070402050302030203" pitchFamily="66" charset="0"/>
              </a:rPr>
              <a:t>IS GOOD BECAUSE HE GAVE US JESUS TO ANSWER THE QUESTION OF TRAGEDY AND DEATH</a:t>
            </a:r>
            <a:r>
              <a:rPr lang="en-AU" sz="4800" dirty="0">
                <a:solidFill>
                  <a:schemeClr val="bg1"/>
                </a:solidFill>
              </a:rPr>
              <a:t>. </a:t>
            </a:r>
            <a:endParaRPr lang="en-AU" sz="4800" dirty="0">
              <a:solidFill>
                <a:schemeClr val="bg1"/>
              </a:solidFill>
              <a:effectLst/>
              <a:latin typeface="Bradley Hand ITC" panose="03070402050302030203" pitchFamily="66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4395" y="4960337"/>
            <a:ext cx="106997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>
                <a:solidFill>
                  <a:schemeClr val="bg1"/>
                </a:solidFill>
                <a:latin typeface="Arial Narrow" panose="020B0606020202030204" pitchFamily="34" charset="0"/>
              </a:rPr>
              <a:t>God was so good to send Jesus to take the sting out of death, to provide us a way out of our sin, and to give us victory in death. </a:t>
            </a:r>
          </a:p>
        </p:txBody>
      </p:sp>
    </p:spTree>
    <p:extLst>
      <p:ext uri="{BB962C8B-B14F-4D97-AF65-F5344CB8AC3E}">
        <p14:creationId xmlns:p14="http://schemas.microsoft.com/office/powerpoint/2010/main" val="383308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46" y="653562"/>
            <a:ext cx="7069016" cy="530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55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646" y="139551"/>
            <a:ext cx="11594123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“Good </a:t>
            </a:r>
            <a:r>
              <a:rPr lang="en-AU" sz="5400" dirty="0">
                <a:solidFill>
                  <a:schemeClr val="bg1"/>
                </a:solidFill>
                <a:latin typeface="Bradley Hand ITC" panose="03070402050302030203" pitchFamily="66" charset="0"/>
              </a:rPr>
              <a:t>bread, good meat, good Lord, let’s eat." </a:t>
            </a:r>
            <a:endParaRPr lang="en-AU" sz="5400" dirty="0" smtClean="0">
              <a:solidFill>
                <a:schemeClr val="bg1"/>
              </a:solidFill>
              <a:latin typeface="Bradley Hand ITC" panose="03070402050302030203" pitchFamily="66" charset="0"/>
            </a:endParaRPr>
          </a:p>
          <a:p>
            <a:endParaRPr lang="en-AU" sz="4000" dirty="0" smtClean="0">
              <a:solidFill>
                <a:schemeClr val="bg1"/>
              </a:solidFill>
              <a:latin typeface="Bradley Hand ITC" panose="03070402050302030203" pitchFamily="66" charset="0"/>
            </a:endParaRPr>
          </a:p>
          <a:p>
            <a:r>
              <a:rPr lang="en-AU" sz="4000" dirty="0" smtClean="0">
                <a:solidFill>
                  <a:srgbClr val="00FF00"/>
                </a:solidFill>
                <a:latin typeface="Bradley Hand ITC" panose="03070402050302030203" pitchFamily="66" charset="0"/>
              </a:rPr>
              <a:t>Or </a:t>
            </a:r>
            <a:r>
              <a:rPr lang="en-AU" sz="4000" dirty="0">
                <a:solidFill>
                  <a:srgbClr val="00FF00"/>
                </a:solidFill>
                <a:latin typeface="Bradley Hand ITC" panose="03070402050302030203" pitchFamily="66" charset="0"/>
              </a:rPr>
              <a:t>this</a:t>
            </a:r>
            <a:r>
              <a:rPr lang="en-AU" sz="4000" dirty="0" smtClean="0">
                <a:solidFill>
                  <a:srgbClr val="00FF00"/>
                </a:solidFill>
                <a:latin typeface="Bradley Hand ITC" panose="03070402050302030203" pitchFamily="66" charset="0"/>
              </a:rPr>
              <a:t>:</a:t>
            </a:r>
          </a:p>
          <a:p>
            <a:endParaRPr lang="en-AU" sz="4000" dirty="0">
              <a:solidFill>
                <a:schemeClr val="bg1"/>
              </a:solidFill>
              <a:latin typeface="Bradley Hand ITC" panose="03070402050302030203" pitchFamily="66" charset="0"/>
            </a:endParaRPr>
          </a:p>
          <a:p>
            <a:r>
              <a:rPr lang="en-AU" sz="4000" dirty="0">
                <a:solidFill>
                  <a:schemeClr val="bg1"/>
                </a:solidFill>
                <a:latin typeface="Bradley Hand ITC" panose="03070402050302030203" pitchFamily="66" charset="0"/>
              </a:rPr>
              <a:t> </a:t>
            </a:r>
            <a:r>
              <a:rPr lang="en-AU" sz="5400" dirty="0">
                <a:solidFill>
                  <a:schemeClr val="bg1"/>
                </a:solidFill>
                <a:latin typeface="Bradley Hand ITC" panose="03070402050302030203" pitchFamily="66" charset="0"/>
              </a:rPr>
              <a:t>"Thank you, Lord, for this meal, We know you are the giver. But thank you, Lord, most of all, That we </a:t>
            </a:r>
            <a:r>
              <a:rPr lang="en-AU" sz="5400" dirty="0" err="1">
                <a:solidFill>
                  <a:schemeClr val="bg1"/>
                </a:solidFill>
                <a:latin typeface="Bradley Hand ITC" panose="03070402050302030203" pitchFamily="66" charset="0"/>
              </a:rPr>
              <a:t>ain’t</a:t>
            </a:r>
            <a:r>
              <a:rPr lang="en-AU" sz="5400" dirty="0">
                <a:solidFill>
                  <a:schemeClr val="bg1"/>
                </a:solidFill>
                <a:latin typeface="Bradley Hand ITC" panose="03070402050302030203" pitchFamily="66" charset="0"/>
              </a:rPr>
              <a:t> </a:t>
            </a:r>
            <a:r>
              <a:rPr lang="en-AU" sz="5400" dirty="0" err="1">
                <a:solidFill>
                  <a:schemeClr val="bg1"/>
                </a:solidFill>
                <a:latin typeface="Bradley Hand ITC" panose="03070402050302030203" pitchFamily="66" charset="0"/>
              </a:rPr>
              <a:t>havin</a:t>
            </a:r>
            <a:r>
              <a:rPr lang="en-AU" sz="5400" dirty="0">
                <a:solidFill>
                  <a:schemeClr val="bg1"/>
                </a:solidFill>
                <a:latin typeface="Bradley Hand ITC" panose="03070402050302030203" pitchFamily="66" charset="0"/>
              </a:rPr>
              <a:t>’ liver</a:t>
            </a:r>
            <a:r>
              <a:rPr lang="en-AU" sz="54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.”</a:t>
            </a:r>
            <a:endParaRPr lang="en-AU" sz="5400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2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556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661137" y="937846"/>
            <a:ext cx="5697417" cy="4419600"/>
          </a:xfrm>
          <a:prstGeom prst="ellipse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3042138" y="1414220"/>
            <a:ext cx="4970585" cy="355481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Z" sz="4500" dirty="0" smtClean="0">
                <a:latin typeface="Great Vibes" panose="02000507080000020002" pitchFamily="2" charset="0"/>
              </a:rPr>
              <a:t>You are Good</a:t>
            </a:r>
          </a:p>
          <a:p>
            <a:pPr algn="ctr"/>
            <a:r>
              <a:rPr lang="en-NZ" sz="4500" dirty="0" smtClean="0">
                <a:latin typeface="Great Vibes" panose="02000507080000020002" pitchFamily="2" charset="0"/>
              </a:rPr>
              <a:t>And what You do is good</a:t>
            </a:r>
            <a:endParaRPr lang="en-AU" sz="4500" dirty="0">
              <a:latin typeface="Great Vibes" panose="02000507080000020002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0246" y="546017"/>
            <a:ext cx="90033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God is by nature good</a:t>
            </a:r>
            <a:endParaRPr lang="en-AU" sz="6600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6738" y="2063262"/>
            <a:ext cx="8346831" cy="291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1746738" y="2050440"/>
            <a:ext cx="83468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>
                <a:solidFill>
                  <a:schemeClr val="bg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He is "morally excellent, extraordinarily beautiful, deeply glad, and extravagantly </a:t>
            </a:r>
            <a:r>
              <a:rPr lang="en-AU" sz="4400" dirty="0" smtClean="0">
                <a:solidFill>
                  <a:schemeClr val="bg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bountiful.</a:t>
            </a:r>
          </a:p>
          <a:p>
            <a:r>
              <a:rPr lang="en-AU" sz="44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God </a:t>
            </a:r>
            <a:r>
              <a:rPr lang="en-AU" sz="4400" dirty="0">
                <a:solidFill>
                  <a:schemeClr val="bg1"/>
                </a:solidFill>
                <a:latin typeface="Bradley Hand ITC" panose="03070402050302030203" pitchFamily="66" charset="0"/>
              </a:rPr>
              <a:t>alone is goodness </a:t>
            </a:r>
            <a:r>
              <a:rPr lang="en-AU" sz="44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itself.</a:t>
            </a:r>
            <a:r>
              <a:rPr lang="en-AU" sz="4400" dirty="0" smtClean="0"/>
              <a:t>.</a:t>
            </a:r>
            <a:endParaRPr lang="en-AU" sz="4400" dirty="0"/>
          </a:p>
          <a:p>
            <a:endParaRPr lang="en-AU" sz="3600" dirty="0">
              <a:solidFill>
                <a:schemeClr val="bg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345288" y="2907324"/>
            <a:ext cx="3942038" cy="3704506"/>
            <a:chOff x="7370732" y="3094893"/>
            <a:chExt cx="3942038" cy="3704506"/>
          </a:xfrm>
        </p:grpSpPr>
        <p:sp>
          <p:nvSpPr>
            <p:cNvPr id="9" name="7-Point Star 8"/>
            <p:cNvSpPr/>
            <p:nvPr/>
          </p:nvSpPr>
          <p:spPr>
            <a:xfrm>
              <a:off x="7370732" y="3094893"/>
              <a:ext cx="3942038" cy="3704506"/>
            </a:xfrm>
            <a:prstGeom prst="star7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64135" y="4303896"/>
              <a:ext cx="301005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2800" dirty="0" smtClean="0">
                  <a:latin typeface="Arial Narrow" panose="020B0606020202030204" pitchFamily="34" charset="0"/>
                </a:rPr>
                <a:t>“No One is good except God alone.”</a:t>
              </a:r>
            </a:p>
            <a:p>
              <a:r>
                <a:rPr lang="en-NZ" sz="2800" dirty="0" smtClean="0"/>
                <a:t> Mark 10:18</a:t>
              </a:r>
              <a:endParaRPr lang="en-A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9116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5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4063" y="500100"/>
            <a:ext cx="10294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600" dirty="0">
                <a:solidFill>
                  <a:schemeClr val="bg1"/>
                </a:solidFill>
                <a:latin typeface="Bradley Hand ITC" panose="03070402050302030203" pitchFamily="66" charset="0"/>
              </a:rPr>
              <a:t>God's goodness concentrates on what He does.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3255063"/>
            <a:ext cx="83468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>
                <a:solidFill>
                  <a:schemeClr val="bg1"/>
                </a:solidFill>
                <a:latin typeface="Bradley Hand ITC" panose="03070402050302030203" pitchFamily="66" charset="0"/>
              </a:rPr>
              <a:t>the Bible describes God’s goodness in ways that point to His kindness, His mercy, His steadfast love, His generosity.</a:t>
            </a:r>
          </a:p>
        </p:txBody>
      </p:sp>
    </p:spTree>
    <p:extLst>
      <p:ext uri="{BB962C8B-B14F-4D97-AF65-F5344CB8AC3E}">
        <p14:creationId xmlns:p14="http://schemas.microsoft.com/office/powerpoint/2010/main" val="16529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46738" y="2063262"/>
            <a:ext cx="8346831" cy="291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642" y="192880"/>
            <a:ext cx="6729413" cy="672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2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1162" y="2063262"/>
            <a:ext cx="10633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#1 GOD </a:t>
            </a:r>
            <a:r>
              <a:rPr lang="en-AU" sz="4000" dirty="0">
                <a:solidFill>
                  <a:schemeClr val="bg1"/>
                </a:solidFill>
                <a:latin typeface="Bradley Hand ITC" panose="03070402050302030203" pitchFamily="66" charset="0"/>
              </a:rPr>
              <a:t>IS GOOD BECAUSE HE PROVIDES FRIENDS AND FAMILY FOR SUPPORT IN OUR TIME OF NEED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1016" y="412955"/>
            <a:ext cx="11863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How do you explain God’s Goodness?</a:t>
            </a:r>
            <a:endParaRPr lang="en-AU" sz="6000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25203" y="4219371"/>
            <a:ext cx="10235380" cy="2698955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3600" dirty="0">
                <a:solidFill>
                  <a:schemeClr val="tx1"/>
                </a:solidFill>
                <a:latin typeface="Arial Narrow" panose="020B0606020202030204" pitchFamily="34" charset="0"/>
              </a:rPr>
              <a:t>In Ecclesiastes 4:9-10, the writer said, "Two are better than one, because they have a good return for their work: If one falls down, his friend can help him up. But pity the man who falls and has no one to help him up!"</a:t>
            </a:r>
          </a:p>
        </p:txBody>
      </p:sp>
    </p:spTree>
    <p:extLst>
      <p:ext uri="{BB962C8B-B14F-4D97-AF65-F5344CB8AC3E}">
        <p14:creationId xmlns:p14="http://schemas.microsoft.com/office/powerpoint/2010/main" val="166393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2584" y="2872652"/>
            <a:ext cx="8346831" cy="193899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AU" sz="4000" dirty="0">
                <a:latin typeface="Arial Narrow" panose="020B0606020202030204" pitchFamily="34" charset="0"/>
              </a:rPr>
              <a:t>"Is any one of you in trouble? He should pray. Is anyone happy? Let him sing songs of praise</a:t>
            </a:r>
            <a:r>
              <a:rPr lang="en-AU" sz="4000" dirty="0" smtClean="0">
                <a:latin typeface="Arial Narrow" panose="020B0606020202030204" pitchFamily="34" charset="0"/>
              </a:rPr>
              <a:t>.“ James 5:13</a:t>
            </a:r>
            <a:endParaRPr lang="en-AU" sz="4000" dirty="0">
              <a:latin typeface="Arial Narrow" panose="020B0606020202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6698" y="300151"/>
            <a:ext cx="117971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chemeClr val="bg1"/>
                </a:solidFill>
                <a:latin typeface="Bradley Hand ITC" panose="03070402050302030203" pitchFamily="66" charset="0"/>
                <a:ea typeface="Times New Roman" panose="02020603050405020304" pitchFamily="18" charset="0"/>
                <a:cs typeface="Open Sans" panose="020B0606030504020204" pitchFamily="34" charset="0"/>
              </a:rPr>
              <a:t>#2 GOD </a:t>
            </a:r>
            <a:r>
              <a:rPr lang="en-AU" sz="4400" dirty="0">
                <a:solidFill>
                  <a:schemeClr val="bg1"/>
                </a:solidFill>
                <a:latin typeface="Bradley Hand ITC" panose="03070402050302030203" pitchFamily="66" charset="0"/>
                <a:ea typeface="Times New Roman" panose="02020603050405020304" pitchFamily="18" charset="0"/>
                <a:cs typeface="Open Sans" panose="020B0606030504020204" pitchFamily="34" charset="0"/>
              </a:rPr>
              <a:t>IS GOOD BECAUSE HE HAS PREPARED A WAY FOR US TO COMMUNICATE WITH HIM. </a:t>
            </a:r>
            <a:endParaRPr lang="en-AU" sz="4400" dirty="0">
              <a:solidFill>
                <a:schemeClr val="bg1"/>
              </a:solidFill>
              <a:effectLst/>
              <a:latin typeface="Bradley Hand ITC" panose="03070402050302030203" pitchFamily="66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0026" y="5106447"/>
            <a:ext cx="86179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>
                <a:solidFill>
                  <a:schemeClr val="bg1"/>
                </a:solidFill>
                <a:latin typeface="Arial Narrow" panose="020B0606020202030204" pitchFamily="34" charset="0"/>
                <a:ea typeface="Calibri" panose="020F0502020204030204" pitchFamily="34" charset="0"/>
                <a:cs typeface="Open Sans" panose="020B0606030504020204" pitchFamily="34" charset="0"/>
              </a:rPr>
              <a:t>Prayer is the communication link between us and God</a:t>
            </a:r>
            <a:endParaRPr lang="en-AU" sz="4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2841" y="2151727"/>
            <a:ext cx="9314015" cy="255454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AU" sz="4000" dirty="0"/>
              <a:t>Let us not give up meeting together, as some are in the habit of doing, but let us encourage one another—and all the more as you see the Day approaching</a:t>
            </a:r>
            <a:r>
              <a:rPr lang="en-AU" sz="4000" dirty="0" smtClean="0"/>
              <a:t>.“Heb:10:25</a:t>
            </a:r>
            <a:endParaRPr lang="en-AU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300151"/>
            <a:ext cx="123738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#3. </a:t>
            </a:r>
            <a:r>
              <a:rPr lang="en-AU" sz="4800" dirty="0">
                <a:solidFill>
                  <a:schemeClr val="bg1"/>
                </a:solidFill>
                <a:latin typeface="Bradley Hand ITC" panose="03070402050302030203" pitchFamily="66" charset="0"/>
              </a:rPr>
              <a:t>GOD IS GOOD BECAUSE HE PLANNED </a:t>
            </a:r>
            <a:endParaRPr lang="en-AU" sz="4800" dirty="0" smtClean="0">
              <a:solidFill>
                <a:schemeClr val="bg1"/>
              </a:solidFill>
              <a:latin typeface="Bradley Hand ITC" panose="03070402050302030203" pitchFamily="66" charset="0"/>
            </a:endParaRPr>
          </a:p>
          <a:p>
            <a:r>
              <a:rPr lang="en-AU" sz="4800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A </a:t>
            </a:r>
            <a:r>
              <a:rPr lang="en-AU" sz="4800" dirty="0">
                <a:solidFill>
                  <a:schemeClr val="bg1"/>
                </a:solidFill>
                <a:latin typeface="Bradley Hand ITC" panose="03070402050302030203" pitchFamily="66" charset="0"/>
              </a:rPr>
              <a:t>CHURCH FOR OUR ENCOURAGEMENT</a:t>
            </a:r>
            <a:endParaRPr lang="en-AU" sz="4800" dirty="0">
              <a:solidFill>
                <a:schemeClr val="bg1"/>
              </a:solidFill>
              <a:effectLst/>
              <a:latin typeface="Bradley Hand ITC" panose="03070402050302030203" pitchFamily="66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4198" y="4817479"/>
            <a:ext cx="100913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>
                <a:solidFill>
                  <a:schemeClr val="bg1"/>
                </a:solidFill>
                <a:latin typeface="Arial Narrow" panose="020B0606020202030204" pitchFamily="34" charset="0"/>
              </a:rPr>
              <a:t>God was reminding us how important it is for us to gather with other Christians in a time of worship</a:t>
            </a:r>
          </a:p>
        </p:txBody>
      </p:sp>
    </p:spTree>
    <p:extLst>
      <p:ext uri="{BB962C8B-B14F-4D97-AF65-F5344CB8AC3E}">
        <p14:creationId xmlns:p14="http://schemas.microsoft.com/office/powerpoint/2010/main" val="15926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369</Words>
  <Application>Microsoft Office PowerPoint</Application>
  <PresentationFormat>Widescreen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 Narrow</vt:lpstr>
      <vt:lpstr>Bradley Hand ITC</vt:lpstr>
      <vt:lpstr>Calibri</vt:lpstr>
      <vt:lpstr>Calibri Light</vt:lpstr>
      <vt:lpstr>Great Vibes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Rodger Scoones</dc:creator>
  <cp:lastModifiedBy>Data Projector</cp:lastModifiedBy>
  <cp:revision>29</cp:revision>
  <dcterms:created xsi:type="dcterms:W3CDTF">2018-02-20T03:36:17Z</dcterms:created>
  <dcterms:modified xsi:type="dcterms:W3CDTF">2018-06-02T20:17:45Z</dcterms:modified>
</cp:coreProperties>
</file>