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7" d="100"/>
          <a:sy n="47" d="100"/>
        </p:scale>
        <p:origin x="1300" y="5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081E2C0-4575-4D5B-A5EB-868B337F9F3A}" type="datetimeFigureOut">
              <a:rPr lang="en-US" smtClean="0"/>
              <a:pPr/>
              <a:t>1/15/2017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141197-7A18-42B1-BCC2-C27451614E6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081E2C0-4575-4D5B-A5EB-868B337F9F3A}" type="datetimeFigureOut">
              <a:rPr lang="en-US" smtClean="0"/>
              <a:pPr/>
              <a:t>1/15/2017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141197-7A18-42B1-BCC2-C27451614E6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081E2C0-4575-4D5B-A5EB-868B337F9F3A}" type="datetimeFigureOut">
              <a:rPr lang="en-US" smtClean="0"/>
              <a:pPr/>
              <a:t>1/15/2017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141197-7A18-42B1-BCC2-C27451614E6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081E2C0-4575-4D5B-A5EB-868B337F9F3A}" type="datetimeFigureOut">
              <a:rPr lang="en-US" smtClean="0"/>
              <a:pPr/>
              <a:t>1/15/2017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141197-7A18-42B1-BCC2-C27451614E6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81E2C0-4575-4D5B-A5EB-868B337F9F3A}" type="datetimeFigureOut">
              <a:rPr lang="en-US" smtClean="0"/>
              <a:pPr/>
              <a:t>1/15/2017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141197-7A18-42B1-BCC2-C27451614E6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081E2C0-4575-4D5B-A5EB-868B337F9F3A}" type="datetimeFigureOut">
              <a:rPr lang="en-US" smtClean="0"/>
              <a:pPr/>
              <a:t>1/15/2017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141197-7A18-42B1-BCC2-C27451614E6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081E2C0-4575-4D5B-A5EB-868B337F9F3A}" type="datetimeFigureOut">
              <a:rPr lang="en-US" smtClean="0"/>
              <a:pPr/>
              <a:t>1/15/2017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141197-7A18-42B1-BCC2-C27451614E6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081E2C0-4575-4D5B-A5EB-868B337F9F3A}" type="datetimeFigureOut">
              <a:rPr lang="en-US" smtClean="0"/>
              <a:pPr/>
              <a:t>1/15/2017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141197-7A18-42B1-BCC2-C27451614E6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81E2C0-4575-4D5B-A5EB-868B337F9F3A}" type="datetimeFigureOut">
              <a:rPr lang="en-US" smtClean="0"/>
              <a:pPr/>
              <a:t>1/15/2017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141197-7A18-42B1-BCC2-C27451614E6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81E2C0-4575-4D5B-A5EB-868B337F9F3A}" type="datetimeFigureOut">
              <a:rPr lang="en-US" smtClean="0"/>
              <a:pPr/>
              <a:t>1/15/2017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141197-7A18-42B1-BCC2-C27451614E6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81E2C0-4575-4D5B-A5EB-868B337F9F3A}" type="datetimeFigureOut">
              <a:rPr lang="en-US" smtClean="0"/>
              <a:pPr/>
              <a:t>1/15/2017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141197-7A18-42B1-BCC2-C27451614E6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81E2C0-4575-4D5B-A5EB-868B337F9F3A}" type="datetimeFigureOut">
              <a:rPr lang="en-US" smtClean="0"/>
              <a:pPr/>
              <a:t>1/15/2017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141197-7A18-42B1-BCC2-C27451614E6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highlight>
                  <a:srgbClr val="FFFF00"/>
                </a:highlight>
              </a:rPr>
              <a:t>The Two Ways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highlight>
                  <a:srgbClr val="FFFF00"/>
                </a:highlight>
              </a:rPr>
              <a:t>Matthew 7:13-23</a:t>
            </a:r>
          </a:p>
        </p:txBody>
      </p:sp>
      <p:sp>
        <p:nvSpPr>
          <p:cNvPr id="3" name="Content Placeholder 2"/>
          <p:cNvSpPr>
            <a:spLocks noGrp="1"/>
          </p:cNvSpPr>
          <p:nvPr>
            <p:ph idx="1"/>
          </p:nvPr>
        </p:nvSpPr>
        <p:spPr>
          <a:xfrm>
            <a:off x="423080" y="1408539"/>
            <a:ext cx="8416119" cy="5297061"/>
          </a:xfrm>
        </p:spPr>
        <p:txBody>
          <a:bodyPr>
            <a:noAutofit/>
          </a:bodyPr>
          <a:lstStyle/>
          <a:p>
            <a:pPr>
              <a:buNone/>
            </a:pPr>
            <a:r>
              <a:rPr lang="en-NZ" sz="2400" dirty="0">
                <a:highlight>
                  <a:srgbClr val="FFFF00"/>
                </a:highlight>
              </a:rPr>
              <a:t>“Enter through the narrow gate; for the gate is wide and the road is easy that leads to destruction, and there are many who take it. </a:t>
            </a:r>
            <a:r>
              <a:rPr lang="en-NZ" sz="2400" baseline="30000" dirty="0">
                <a:highlight>
                  <a:srgbClr val="FFFF00"/>
                </a:highlight>
              </a:rPr>
              <a:t>14 </a:t>
            </a:r>
            <a:r>
              <a:rPr lang="en-NZ" sz="2400" dirty="0">
                <a:highlight>
                  <a:srgbClr val="FFFF00"/>
                </a:highlight>
              </a:rPr>
              <a:t>For the gate is narrow and the road is hard that leads to life, and there are few who find it.</a:t>
            </a:r>
            <a:r>
              <a:rPr lang="en-NZ" sz="2400" baseline="30000" dirty="0">
                <a:highlight>
                  <a:srgbClr val="FFFF00"/>
                </a:highlight>
              </a:rPr>
              <a:t>15 </a:t>
            </a:r>
            <a:r>
              <a:rPr lang="en-NZ" sz="2400" dirty="0">
                <a:highlight>
                  <a:srgbClr val="FFFF00"/>
                </a:highlight>
              </a:rPr>
              <a:t>“Beware of false prophets, who come to you in sheep’s clothing but inwardly are ravenous wolves. </a:t>
            </a:r>
            <a:r>
              <a:rPr lang="en-NZ" sz="2400" baseline="30000" dirty="0">
                <a:highlight>
                  <a:srgbClr val="FFFF00"/>
                </a:highlight>
              </a:rPr>
              <a:t>16 </a:t>
            </a:r>
            <a:r>
              <a:rPr lang="en-NZ" sz="2400" dirty="0">
                <a:highlight>
                  <a:srgbClr val="FFFF00"/>
                </a:highlight>
              </a:rPr>
              <a:t>You will know them by their fruits. Are grapes gathered from thorns, or figs from thistles? </a:t>
            </a:r>
            <a:r>
              <a:rPr lang="en-NZ" sz="2400" baseline="30000" dirty="0">
                <a:highlight>
                  <a:srgbClr val="FFFF00"/>
                </a:highlight>
              </a:rPr>
              <a:t>17 </a:t>
            </a:r>
            <a:r>
              <a:rPr lang="en-NZ" sz="2400" dirty="0">
                <a:highlight>
                  <a:srgbClr val="FFFF00"/>
                </a:highlight>
              </a:rPr>
              <a:t>In the same way, every good tree bears good fruit, but the bad tree bears bad fruit. </a:t>
            </a:r>
            <a:r>
              <a:rPr lang="en-NZ" sz="2400" baseline="30000" dirty="0">
                <a:highlight>
                  <a:srgbClr val="FFFF00"/>
                </a:highlight>
              </a:rPr>
              <a:t>18 </a:t>
            </a:r>
            <a:r>
              <a:rPr lang="en-NZ" sz="2400" dirty="0">
                <a:highlight>
                  <a:srgbClr val="FFFF00"/>
                </a:highlight>
              </a:rPr>
              <a:t>A good tree cannot bear bad fruit, nor can a bad tree bear good fruit. </a:t>
            </a:r>
            <a:r>
              <a:rPr lang="en-NZ" sz="2400" baseline="30000" dirty="0">
                <a:highlight>
                  <a:srgbClr val="FFFF00"/>
                </a:highlight>
              </a:rPr>
              <a:t>19 </a:t>
            </a:r>
            <a:r>
              <a:rPr lang="en-NZ" sz="2400" dirty="0">
                <a:highlight>
                  <a:srgbClr val="FFFF00"/>
                </a:highlight>
              </a:rPr>
              <a:t>Every tree that does not bear good fruit is cut down and thrown into the fire. </a:t>
            </a:r>
            <a:r>
              <a:rPr lang="en-NZ" sz="2400" baseline="30000" dirty="0">
                <a:highlight>
                  <a:srgbClr val="FFFF00"/>
                </a:highlight>
              </a:rPr>
              <a:t>20 </a:t>
            </a:r>
            <a:r>
              <a:rPr lang="en-NZ" sz="2400" dirty="0">
                <a:highlight>
                  <a:srgbClr val="FFFF00"/>
                </a:highlight>
              </a:rPr>
              <a:t>Thus you will know them by their fruits.</a:t>
            </a:r>
          </a:p>
          <a:p>
            <a:pPr>
              <a:buNone/>
            </a:pPr>
            <a:endParaRPr lang="en-US" sz="2000" dirty="0">
              <a:highlight>
                <a:srgbClr val="FFFF00"/>
              </a:highligh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458200" cy="5897563"/>
          </a:xfrm>
        </p:spPr>
        <p:txBody>
          <a:bodyPr/>
          <a:lstStyle/>
          <a:p>
            <a:r>
              <a:rPr lang="en-NZ" dirty="0">
                <a:highlight>
                  <a:srgbClr val="FFFF00"/>
                </a:highlight>
              </a:rPr>
              <a:t>“Not everyone who says to me, ‘Lord, Lord,’ will enter the kingdom of heaven, but only the one who does the will of my Father in heaven. </a:t>
            </a:r>
            <a:r>
              <a:rPr lang="en-NZ" baseline="30000" dirty="0">
                <a:highlight>
                  <a:srgbClr val="FFFF00"/>
                </a:highlight>
              </a:rPr>
              <a:t>22 </a:t>
            </a:r>
            <a:r>
              <a:rPr lang="en-NZ" dirty="0">
                <a:highlight>
                  <a:srgbClr val="FFFF00"/>
                </a:highlight>
              </a:rPr>
              <a:t>On that day many will say to me, ‘Lord, Lord, did we not prophesy in your name, and cast out demons in your name, and do many deeds of power in your name?’ </a:t>
            </a:r>
            <a:r>
              <a:rPr lang="en-NZ" baseline="30000" dirty="0">
                <a:highlight>
                  <a:srgbClr val="FFFF00"/>
                </a:highlight>
              </a:rPr>
              <a:t>23 </a:t>
            </a:r>
            <a:r>
              <a:rPr lang="en-NZ" dirty="0">
                <a:highlight>
                  <a:srgbClr val="FFFF00"/>
                </a:highlight>
              </a:rPr>
              <a:t>Then I will declare to them, ‘I never knew you; go away from me, you evildoers.’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highlight>
                  <a:srgbClr val="FFFF00"/>
                </a:highlight>
              </a:rPr>
              <a:t>The Message version </a:t>
            </a:r>
          </a:p>
        </p:txBody>
      </p:sp>
      <p:sp>
        <p:nvSpPr>
          <p:cNvPr id="3" name="Content Placeholder 2"/>
          <p:cNvSpPr>
            <a:spLocks noGrp="1"/>
          </p:cNvSpPr>
          <p:nvPr>
            <p:ph idx="1"/>
          </p:nvPr>
        </p:nvSpPr>
        <p:spPr/>
        <p:txBody>
          <a:bodyPr/>
          <a:lstStyle/>
          <a:p>
            <a:r>
              <a:rPr lang="en-NZ" baseline="30000" dirty="0">
                <a:highlight>
                  <a:srgbClr val="FFFF00"/>
                </a:highlight>
              </a:rPr>
              <a:t>13-14 </a:t>
            </a:r>
            <a:r>
              <a:rPr lang="en-NZ" dirty="0">
                <a:highlight>
                  <a:srgbClr val="FFFF00"/>
                </a:highlight>
              </a:rPr>
              <a:t>“Don’t look for shortcuts to God. The market is flooded with </a:t>
            </a:r>
            <a:r>
              <a:rPr lang="en-NZ" dirty="0" err="1">
                <a:highlight>
                  <a:srgbClr val="FFFF00"/>
                </a:highlight>
              </a:rPr>
              <a:t>surefire</a:t>
            </a:r>
            <a:r>
              <a:rPr lang="en-NZ" dirty="0">
                <a:highlight>
                  <a:srgbClr val="FFFF00"/>
                </a:highlight>
              </a:rPr>
              <a:t>, </a:t>
            </a:r>
            <a:r>
              <a:rPr lang="en-NZ" dirty="0" err="1">
                <a:highlight>
                  <a:srgbClr val="FFFF00"/>
                </a:highlight>
              </a:rPr>
              <a:t>easygoing</a:t>
            </a:r>
            <a:r>
              <a:rPr lang="en-NZ" dirty="0">
                <a:highlight>
                  <a:srgbClr val="FFFF00"/>
                </a:highlight>
              </a:rPr>
              <a:t> formulas for a successful life that can be practiced in your spare time. Don’t fall for that stuff, even though crowds of people do. The way to life—to God!—is vigorous and requires total attention.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04800"/>
            <a:ext cx="8382000" cy="4524315"/>
          </a:xfrm>
          <a:prstGeom prst="rect">
            <a:avLst/>
          </a:prstGeom>
        </p:spPr>
        <p:txBody>
          <a:bodyPr wrap="square">
            <a:spAutoFit/>
          </a:bodyPr>
          <a:lstStyle/>
          <a:p>
            <a:r>
              <a:rPr lang="en-NZ" sz="3200" baseline="30000" dirty="0">
                <a:highlight>
                  <a:srgbClr val="FFFF00"/>
                </a:highlight>
              </a:rPr>
              <a:t>15-20 </a:t>
            </a:r>
            <a:r>
              <a:rPr lang="en-NZ" sz="3200" dirty="0">
                <a:highlight>
                  <a:srgbClr val="FFFF00"/>
                </a:highlight>
              </a:rPr>
              <a:t>“Be wary of false preachers who smile a lot, dripping with practiced sincerity. Chances are they are out to rip you off some way or other. Don’t be impressed with charisma; look for character. Who preachers </a:t>
            </a:r>
            <a:r>
              <a:rPr lang="en-NZ" sz="3200" i="1" dirty="0">
                <a:highlight>
                  <a:srgbClr val="FFFF00"/>
                </a:highlight>
              </a:rPr>
              <a:t>are</a:t>
            </a:r>
            <a:r>
              <a:rPr lang="en-NZ" sz="3200" dirty="0">
                <a:highlight>
                  <a:srgbClr val="FFFF00"/>
                </a:highlight>
              </a:rPr>
              <a:t> is the main thing, not what they say. A genuine leader will never exploit your emotions or your pocketbook. These diseased trees with their bad apples are going to be chopped down and burned.</a:t>
            </a:r>
            <a:endParaRPr lang="en-US" sz="3200" dirty="0">
              <a:highlight>
                <a:srgbClr val="FFFF00"/>
              </a:highligh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04800"/>
            <a:ext cx="8610600" cy="6001643"/>
          </a:xfrm>
          <a:prstGeom prst="rect">
            <a:avLst/>
          </a:prstGeom>
        </p:spPr>
        <p:txBody>
          <a:bodyPr wrap="square">
            <a:spAutoFit/>
          </a:bodyPr>
          <a:lstStyle/>
          <a:p>
            <a:r>
              <a:rPr lang="en-NZ" sz="3200" baseline="30000" dirty="0">
                <a:highlight>
                  <a:srgbClr val="FFFF00"/>
                </a:highlight>
              </a:rPr>
              <a:t>21-23 </a:t>
            </a:r>
            <a:r>
              <a:rPr lang="en-NZ" sz="3200" dirty="0">
                <a:highlight>
                  <a:srgbClr val="FFFF00"/>
                </a:highlight>
              </a:rPr>
              <a:t>“Knowing the correct password—saying ‘Master, Master,’ for instance—isn’t going to get you anywhere with me. What is required is serious obedience—</a:t>
            </a:r>
            <a:r>
              <a:rPr lang="en-NZ" sz="3200" i="1" dirty="0">
                <a:highlight>
                  <a:srgbClr val="FFFF00"/>
                </a:highlight>
              </a:rPr>
              <a:t>doing</a:t>
            </a:r>
            <a:r>
              <a:rPr lang="en-NZ" sz="3200" dirty="0">
                <a:highlight>
                  <a:srgbClr val="FFFF00"/>
                </a:highlight>
              </a:rPr>
              <a:t> what my Father wills. I can see it now—at the Final Judgment thousands strutting up to me and saying, ‘Master, we preached the Message, we bashed the demons, our God-sponsored projects had everyone talking.’ And do you know what I am going to say? ‘You missed the boat. All you did was use me to make yourselves important. You don’t impress me one bit. You’re out of here.’</a:t>
            </a:r>
          </a:p>
        </p:txBody>
      </p:sp>
    </p:spTree>
    <p:extLst>
      <p:ext uri="{BB962C8B-B14F-4D97-AF65-F5344CB8AC3E}">
        <p14:creationId xmlns:p14="http://schemas.microsoft.com/office/powerpoint/2010/main" val="8431642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419202"/>
            <a:ext cx="8839200" cy="5122941"/>
          </a:xfrm>
          <a:prstGeom prst="rect">
            <a:avLst/>
          </a:prstGeom>
        </p:spPr>
        <p:txBody>
          <a:bodyPr wrap="square">
            <a:spAutoFit/>
          </a:bodyPr>
          <a:lstStyle/>
          <a:p>
            <a:pPr>
              <a:lnSpc>
                <a:spcPct val="150000"/>
              </a:lnSpc>
              <a:spcAft>
                <a:spcPts val="800"/>
              </a:spcAft>
            </a:pPr>
            <a:r>
              <a:rPr lang="en-NZ" sz="2000" dirty="0">
                <a:highlight>
                  <a:srgbClr val="FFFF00"/>
                </a:highlight>
                <a:latin typeface="Calibri" panose="020F0502020204030204" pitchFamily="34" charset="0"/>
                <a:ea typeface="Calibri" panose="020F0502020204030204" pitchFamily="34" charset="0"/>
                <a:cs typeface="Times New Roman" panose="02020603050405020304" pitchFamily="18" charset="0"/>
              </a:rPr>
              <a:t>“There are those who think that tornadoes destroying towns, the suffering of the little children, the wars in the world and a college religion courses taught by an atheist professors are the chief threats to faith. I would nominate a less spectacular gradual attrition and erosion. The morning after a midnight visionary encounter with God is the great spiritual challenge. Among my parishioners, it is one thing to have a dramatic, life changing conversion experience. It is quite another thing to keep going over the long haul. Sloth eats away at the soul, extinguishing faithful fire, and thus takes its toll, wearing down the soul by slow degree…  In my pastoral experience, what people sometimes calls doubt is more often, more properly called sloth. Faith requires active response, engagement with God, a willingness to be formed and transformed by God’s work in us.”</a:t>
            </a:r>
            <a:endParaRPr lang="en-NZ" sz="20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395582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TotalTime>
  <Words>240</Words>
  <Application>Microsoft Office PowerPoint</Application>
  <PresentationFormat>On-screen Show (4:3)</PresentationFormat>
  <Paragraphs>9</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Times New Roman</vt:lpstr>
      <vt:lpstr>Office Theme</vt:lpstr>
      <vt:lpstr>The Two Ways</vt:lpstr>
      <vt:lpstr>Matthew 7:13-23</vt:lpstr>
      <vt:lpstr>PowerPoint Presentation</vt:lpstr>
      <vt:lpstr>The Message version </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Now and Forever</dc:title>
  <dc:creator>Jeff</dc:creator>
  <cp:lastModifiedBy>Geoffrey Odhiambo</cp:lastModifiedBy>
  <cp:revision>7</cp:revision>
  <dcterms:created xsi:type="dcterms:W3CDTF">2013-12-06T00:44:19Z</dcterms:created>
  <dcterms:modified xsi:type="dcterms:W3CDTF">2017-01-14T19:06:53Z</dcterms:modified>
</cp:coreProperties>
</file>